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71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F537-6B41-4810-8094-763204DCAC33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AA7D-B81D-45D1-B2F2-E4FF683D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0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CAA7D-B81D-45D1-B2F2-E4FF683DF0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8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CAA7D-B81D-45D1-B2F2-E4FF683DF0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3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330F20-6728-495E-9185-CB4D546CD29A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8B8D8B-516F-46BB-AE75-4E229962CFD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354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ihanna - Diamonds (Lyr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16" y="626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770">
        <p14:honeycomb/>
      </p:transition>
    </mc:Choice>
    <mc:Fallback>
      <p:transition spd="slow" advTm="5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cinéma allemand a été fortement marqué par les deux guerres mondiales. Le cinéma Est </a:t>
            </a:r>
            <a:r>
              <a:rPr lang="fr-FR" dirty="0" smtClean="0">
                <a:solidFill>
                  <a:schemeClr val="tx1"/>
                </a:solidFill>
              </a:rPr>
              <a:t>(RDA) de </a:t>
            </a:r>
            <a:r>
              <a:rPr lang="fr-FR" dirty="0">
                <a:solidFill>
                  <a:schemeClr val="tx1"/>
                </a:solidFill>
              </a:rPr>
              <a:t>l Allemagne était plus actif que </a:t>
            </a: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cinéma </a:t>
            </a:r>
            <a:r>
              <a:rPr lang="fr-FR" dirty="0" smtClean="0">
                <a:solidFill>
                  <a:schemeClr val="tx1"/>
                </a:solidFill>
              </a:rPr>
              <a:t>Ouest (RFA).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528392" cy="37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3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861">
        <p14:prism isInverted="1"/>
      </p:transition>
    </mc:Choice>
    <mc:Fallback>
      <p:transition spd="slow" advTm="208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Films allemands connus récents :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855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052736"/>
            <a:ext cx="37668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2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9">
        <p14:ferris dir="l"/>
      </p:transition>
    </mc:Choice>
    <mc:Fallback>
      <p:transition spd="slow" advTm="105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8461"/>
            <a:ext cx="36645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23" y="1052736"/>
            <a:ext cx="326436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319">
        <p14:window dir="vert"/>
      </p:transition>
    </mc:Choice>
    <mc:Fallback>
      <p:transition spd="slow" advTm="10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FAIT PAR :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C00000"/>
                </a:solidFill>
              </a:rPr>
              <a:t>FAIT PAR :</a:t>
            </a: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C00000"/>
                </a:solidFill>
              </a:rPr>
              <a:t>EMMA CHARPENTIER ET AMBRE DUPUY EN CLASSE DE 4°2</a:t>
            </a:r>
          </a:p>
          <a:p>
            <a:pPr marL="0" indent="0">
              <a:buNone/>
            </a:pP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7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048">
        <p:circle/>
      </p:transition>
    </mc:Choice>
    <mc:Fallback>
      <p:transition spd="slow" advTm="2104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endParaRPr lang="fr-FR" sz="2400" b="1" dirty="0" smtClean="0"/>
          </a:p>
          <a:p>
            <a:endParaRPr lang="fr-FR" sz="2400" b="1" dirty="0"/>
          </a:p>
          <a:p>
            <a:pPr marL="0" indent="0">
              <a:buNone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La </a:t>
            </a:r>
            <a:r>
              <a:rPr lang="fr-FR" sz="2400" b="1" dirty="0">
                <a:solidFill>
                  <a:schemeClr val="tx1"/>
                </a:solidFill>
              </a:rPr>
              <a:t>Berlinale, en allemand « Internationale </a:t>
            </a:r>
            <a:r>
              <a:rPr lang="fr-FR" sz="2400" b="1" dirty="0" err="1">
                <a:solidFill>
                  <a:schemeClr val="tx1"/>
                </a:solidFill>
              </a:rPr>
              <a:t>Filmfestspiele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Berlin », est </a:t>
            </a:r>
            <a:r>
              <a:rPr lang="fr-FR" sz="2400" b="1" dirty="0">
                <a:solidFill>
                  <a:schemeClr val="tx1"/>
                </a:solidFill>
              </a:rPr>
              <a:t>un festival de cinéma compétitif, créé en 1951. Avant, le festival se déroulait en été puis il a eu lieu en février à partir de 1978</a:t>
            </a:r>
            <a:r>
              <a:rPr lang="fr-FR" sz="2400" b="1" dirty="0" smtClean="0">
                <a:solidFill>
                  <a:schemeClr val="tx1"/>
                </a:solidFill>
              </a:rPr>
              <a:t>. La Berlinale se passe à Berlin.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Le </a:t>
            </a:r>
            <a:r>
              <a:rPr lang="fr-FR" sz="2400" b="1" dirty="0">
                <a:solidFill>
                  <a:schemeClr val="tx1"/>
                </a:solidFill>
              </a:rPr>
              <a:t>meilleur film de la compétition est récompensé par l'Ours d'or. La </a:t>
            </a:r>
            <a:r>
              <a:rPr lang="fr-FR" sz="2400" b="1" dirty="0" smtClean="0">
                <a:solidFill>
                  <a:schemeClr val="tx1"/>
                </a:solidFill>
              </a:rPr>
              <a:t>dernière Berlinale </a:t>
            </a:r>
            <a:r>
              <a:rPr lang="fr-FR" sz="2400" b="1" dirty="0">
                <a:solidFill>
                  <a:schemeClr val="tx1"/>
                </a:solidFill>
              </a:rPr>
              <a:t>a eu lieu entre le 9 et le 19 </a:t>
            </a:r>
            <a:r>
              <a:rPr lang="fr-FR" sz="2400" b="1" dirty="0" smtClean="0">
                <a:solidFill>
                  <a:schemeClr val="tx1"/>
                </a:solidFill>
              </a:rPr>
              <a:t>février </a:t>
            </a:r>
            <a:r>
              <a:rPr lang="fr-FR" sz="2400" b="1" dirty="0">
                <a:solidFill>
                  <a:schemeClr val="tx1"/>
                </a:solidFill>
              </a:rPr>
              <a:t>2017</a:t>
            </a:r>
            <a:r>
              <a:rPr lang="fr-FR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050" name="Picture 2" descr="C:\Users\utilisateur\Desktop\ambre\dossier ecole\4 eme\berlinal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22" y="3709801"/>
            <a:ext cx="21359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7136"/>
            <a:ext cx="3173568" cy="20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5" y="4147136"/>
            <a:ext cx="3018109" cy="200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6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883">
        <p:blinds dir="vert"/>
      </p:transition>
    </mc:Choice>
    <mc:Fallback>
      <p:transition spd="slow" advTm="2588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>  </a:t>
            </a:r>
            <a:r>
              <a:rPr lang="fr-FR" sz="3200" dirty="0" smtClean="0">
                <a:solidFill>
                  <a:srgbClr val="C00000"/>
                </a:solidFill>
              </a:rPr>
              <a:t>certains acteurs connus en Allemagne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                   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                </a:t>
            </a:r>
            <a:r>
              <a:rPr lang="fr-FR" dirty="0" smtClean="0"/>
              <a:t>   </a:t>
            </a:r>
            <a:r>
              <a:rPr lang="fr-FR" dirty="0"/>
              <a:t/>
            </a:r>
            <a:br>
              <a:rPr lang="fr-FR" dirty="0"/>
            </a:b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0038"/>
            <a:ext cx="2808312" cy="41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40" y="2060848"/>
            <a:ext cx="3694376" cy="25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021288"/>
            <a:ext cx="325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Thomas </a:t>
            </a:r>
            <a:r>
              <a:rPr lang="fr-FR" dirty="0" err="1">
                <a:solidFill>
                  <a:srgbClr val="C00000"/>
                </a:solidFill>
              </a:rPr>
              <a:t>Kretschmann</a:t>
            </a:r>
            <a:r>
              <a:rPr lang="fr-FR" dirty="0">
                <a:solidFill>
                  <a:srgbClr val="C00000"/>
                </a:solidFill>
              </a:rPr>
              <a:t> (54 ans)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9028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Armin Mueller- Stahl (86 ans)</a:t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/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9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389">
        <p14:shred/>
      </p:transition>
    </mc:Choice>
    <mc:Fallback>
      <p:transition spd="slow" advTm="10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       Suite…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</a:p>
          <a:p>
            <a:pPr marL="0" indent="0">
              <a:buNone/>
            </a:pPr>
            <a:r>
              <a:rPr lang="fr-FR" dirty="0" smtClean="0"/>
              <a:t>         </a:t>
            </a:r>
            <a:r>
              <a:rPr lang="fr-FR" sz="1800" dirty="0" smtClean="0">
                <a:solidFill>
                  <a:srgbClr val="C00000"/>
                </a:solidFill>
              </a:rPr>
              <a:t>Götz George                                                          </a:t>
            </a:r>
            <a:r>
              <a:rPr lang="en-US" sz="1800" dirty="0" smtClean="0">
                <a:solidFill>
                  <a:srgbClr val="C00000"/>
                </a:solidFill>
              </a:rPr>
              <a:t>Horst Krause (75 </a:t>
            </a:r>
            <a:r>
              <a:rPr lang="en-US" sz="1800" dirty="0" err="1" smtClean="0">
                <a:solidFill>
                  <a:srgbClr val="C00000"/>
                </a:solidFill>
              </a:rPr>
              <a:t>ans</a:t>
            </a:r>
            <a:r>
              <a:rPr lang="en-US" sz="1800" dirty="0" smtClean="0">
                <a:solidFill>
                  <a:srgbClr val="C00000"/>
                </a:solidFill>
              </a:rPr>
              <a:t>)</a:t>
            </a:r>
            <a:r>
              <a:rPr lang="fr-FR" sz="1800" dirty="0" smtClean="0">
                <a:solidFill>
                  <a:srgbClr val="C00000"/>
                </a:solidFill>
              </a:rPr>
              <a:t>     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 (décédé le 19 juin a l'âge de 77ans)                              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8021"/>
            <a:ext cx="2736304" cy="34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7202"/>
            <a:ext cx="41470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66036"/>
      </p:ext>
    </p:extLst>
  </p:cSld>
  <p:clrMapOvr>
    <a:masterClrMapping/>
  </p:clrMapOvr>
  <p:transition spd="slow" advTm="976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304800" y="188640"/>
            <a:ext cx="8686800" cy="268560"/>
          </a:xfrm>
        </p:spPr>
        <p:txBody>
          <a:bodyPr>
            <a:normAutofit fontScale="90000"/>
          </a:bodyPr>
          <a:lstStyle/>
          <a:p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0532"/>
            <a:ext cx="2376264" cy="35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620688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Suite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672" y="558924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Diane </a:t>
            </a:r>
            <a:r>
              <a:rPr lang="fr-FR" dirty="0" smtClean="0">
                <a:solidFill>
                  <a:srgbClr val="C00000"/>
                </a:solidFill>
              </a:rPr>
              <a:t>Kruger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(40 ans)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20" y="1556792"/>
            <a:ext cx="2392218" cy="35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5589240"/>
            <a:ext cx="238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Kirsten </a:t>
            </a:r>
            <a:r>
              <a:rPr lang="fr-FR" dirty="0" err="1" smtClean="0">
                <a:solidFill>
                  <a:srgbClr val="C00000"/>
                </a:solidFill>
              </a:rPr>
              <a:t>Dunst</a:t>
            </a:r>
            <a:r>
              <a:rPr lang="fr-FR" dirty="0" smtClean="0">
                <a:solidFill>
                  <a:srgbClr val="C00000"/>
                </a:solidFill>
              </a:rPr>
              <a:t> (34 ans)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65282"/>
      </p:ext>
    </p:extLst>
  </p:cSld>
  <p:clrMapOvr>
    <a:masterClrMapping/>
  </p:clrMapOvr>
  <p:transition spd="slow" advTm="7889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" y="1433914"/>
            <a:ext cx="2520280" cy="37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6016" y="544522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Christoph </a:t>
            </a:r>
            <a:r>
              <a:rPr lang="fr-FR" sz="2000" dirty="0" err="1" smtClean="0">
                <a:solidFill>
                  <a:srgbClr val="C00000"/>
                </a:solidFill>
              </a:rPr>
              <a:t>Waltz</a:t>
            </a:r>
            <a:r>
              <a:rPr lang="fr-FR" sz="2000" dirty="0" smtClean="0">
                <a:solidFill>
                  <a:srgbClr val="C00000"/>
                </a:solidFill>
              </a:rPr>
              <a:t> (60 ans)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62068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Suite…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445224"/>
            <a:ext cx="33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Matthias </a:t>
            </a:r>
            <a:r>
              <a:rPr lang="fr-FR" dirty="0" err="1" smtClean="0">
                <a:solidFill>
                  <a:srgbClr val="C00000"/>
                </a:solidFill>
              </a:rPr>
              <a:t>Schweighöfer</a:t>
            </a:r>
            <a:r>
              <a:rPr lang="fr-FR" dirty="0" smtClean="0">
                <a:solidFill>
                  <a:srgbClr val="C00000"/>
                </a:solidFill>
              </a:rPr>
              <a:t> (36 ans)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908">
        <p14:glitter pattern="hexagon"/>
      </p:transition>
    </mc:Choice>
    <mc:Fallback>
      <p:transition spd="slow" advTm="7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fr-FR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6531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Avec ceux de Cannes en mai et de Venise en septembre, il est l'un des trois principaux festivals de cinémas internationaux. Chaque année, 20 000 professionnels de 120 pays, dont 4 200 journalistes, vont assister à cet évènement. Il y a environ 430 000 spectateurs. Les ours sont attribués par un jury composé de professionnels du cinéma et de personnalités du monde des arts et de la culture.</a:t>
            </a:r>
          </a:p>
        </p:txBody>
      </p:sp>
    </p:spTree>
    <p:extLst>
      <p:ext uri="{BB962C8B-B14F-4D97-AF65-F5344CB8AC3E}">
        <p14:creationId xmlns:p14="http://schemas.microsoft.com/office/powerpoint/2010/main" val="872450044"/>
      </p:ext>
    </p:extLst>
  </p:cSld>
  <p:clrMapOvr>
    <a:masterClrMapping/>
  </p:clrMapOvr>
  <p:transition spd="slow" advTm="2665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1337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Prix attribués </a:t>
            </a:r>
            <a:r>
              <a:rPr lang="fr-FR" b="1" dirty="0"/>
              <a:t>en </a:t>
            </a:r>
            <a:r>
              <a:rPr lang="fr-FR" b="1" dirty="0" smtClean="0"/>
              <a:t>2017 :</a:t>
            </a:r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utilisateur\Desktop\ambre\dossier ecole\4 eme\berlinale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1340768"/>
            <a:ext cx="9144000" cy="4716228"/>
          </a:xfrm>
          <a:prstGeom prst="rect">
            <a:avLst/>
          </a:prstGeom>
          <a:solidFill>
            <a:srgbClr val="0070C0"/>
          </a:solidFill>
          <a:extLst/>
        </p:spPr>
      </p:pic>
    </p:spTree>
    <p:extLst>
      <p:ext uri="{BB962C8B-B14F-4D97-AF65-F5344CB8AC3E}">
        <p14:creationId xmlns:p14="http://schemas.microsoft.com/office/powerpoint/2010/main" val="167868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0438">
        <p14:switch dir="r"/>
      </p:transition>
    </mc:Choice>
    <mc:Fallback>
      <p:transition spd="slow" advTm="104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L’origine du cinéma allemand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L’origine </a:t>
            </a:r>
            <a:r>
              <a:rPr lang="fr-FR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cinéma allemand</a:t>
            </a:r>
            <a:endParaRPr lang="fr-FR" sz="4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En </a:t>
            </a:r>
            <a:r>
              <a:rPr lang="fr-FR" sz="2800" dirty="0">
                <a:solidFill>
                  <a:schemeClr val="tx1"/>
                </a:solidFill>
              </a:rPr>
              <a:t>1895, les frères Max et Emil </a:t>
            </a:r>
            <a:r>
              <a:rPr lang="fr-FR" sz="2800" dirty="0" err="1">
                <a:solidFill>
                  <a:schemeClr val="tx1"/>
                </a:solidFill>
              </a:rPr>
              <a:t>Skladanowsky</a:t>
            </a:r>
            <a:r>
              <a:rPr lang="fr-FR" sz="2800" dirty="0">
                <a:solidFill>
                  <a:schemeClr val="tx1"/>
                </a:solidFill>
              </a:rPr>
              <a:t> présentent </a:t>
            </a:r>
            <a:r>
              <a:rPr lang="fr-FR" sz="2800" dirty="0" smtClean="0">
                <a:solidFill>
                  <a:schemeClr val="tx1"/>
                </a:solidFill>
              </a:rPr>
              <a:t>des </a:t>
            </a:r>
            <a:r>
              <a:rPr lang="fr-FR" sz="2800" dirty="0">
                <a:solidFill>
                  <a:schemeClr val="tx1"/>
                </a:solidFill>
              </a:rPr>
              <a:t>images photographiques animées </a:t>
            </a:r>
            <a:r>
              <a:rPr lang="fr-FR" sz="2800" dirty="0" smtClean="0">
                <a:solidFill>
                  <a:schemeClr val="tx1"/>
                </a:solidFill>
              </a:rPr>
              <a:t>grâce </a:t>
            </a:r>
            <a:r>
              <a:rPr lang="fr-FR" sz="2800" dirty="0">
                <a:solidFill>
                  <a:schemeClr val="tx1"/>
                </a:solidFill>
              </a:rPr>
              <a:t>à </a:t>
            </a:r>
            <a:r>
              <a:rPr lang="fr-FR" sz="2800" dirty="0" smtClean="0">
                <a:solidFill>
                  <a:schemeClr val="tx1"/>
                </a:solidFill>
              </a:rPr>
              <a:t>un </a:t>
            </a:r>
            <a:r>
              <a:rPr lang="fr-FR" sz="2800" dirty="0">
                <a:solidFill>
                  <a:schemeClr val="tx1"/>
                </a:solidFill>
              </a:rPr>
              <a:t>système de caméras et appareils de projection </a:t>
            </a:r>
            <a:r>
              <a:rPr lang="fr-FR" sz="2800" dirty="0" smtClean="0">
                <a:solidFill>
                  <a:schemeClr val="tx1"/>
                </a:solidFill>
              </a:rPr>
              <a:t>utilisant </a:t>
            </a:r>
            <a:r>
              <a:rPr lang="fr-FR" sz="2800" dirty="0">
                <a:solidFill>
                  <a:schemeClr val="tx1"/>
                </a:solidFill>
              </a:rPr>
              <a:t>deux bandes distinctes d'images, enregistrées puis projetées </a:t>
            </a:r>
            <a:r>
              <a:rPr lang="fr-FR" sz="2800" dirty="0" smtClean="0">
                <a:solidFill>
                  <a:schemeClr val="tx1"/>
                </a:solidFill>
              </a:rPr>
              <a:t>alternativement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qui s’appelle le </a:t>
            </a:r>
            <a:r>
              <a:rPr lang="fr-FR" sz="2800" dirty="0" err="1" smtClean="0">
                <a:solidFill>
                  <a:schemeClr val="tx1"/>
                </a:solidFill>
              </a:rPr>
              <a:t>bioscope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249855" cy="23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8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741">
        <p14:vortex dir="r"/>
      </p:transition>
    </mc:Choice>
    <mc:Fallback>
      <p:transition spd="slow" advTm="207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265</Words>
  <Application>Microsoft Office PowerPoint</Application>
  <PresentationFormat>Affichage à l'écran (4:3)</PresentationFormat>
  <Paragraphs>58</Paragraphs>
  <Slides>13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Promenade</vt:lpstr>
      <vt:lpstr> </vt:lpstr>
      <vt:lpstr>Présentation PowerPoint</vt:lpstr>
      <vt:lpstr>    certains acteurs connus en Allemagne                                                                                     </vt:lpstr>
      <vt:lpstr>Présentation PowerPoint</vt:lpstr>
      <vt:lpstr>Présentation PowerPoint</vt:lpstr>
      <vt:lpstr>        </vt:lpstr>
      <vt:lpstr>Présentation PowerPoint</vt:lpstr>
      <vt:lpstr>Présentation PowerPoint</vt:lpstr>
      <vt:lpstr>L’origine du cinéma allemand</vt:lpstr>
      <vt:lpstr>Présentation PowerPoint</vt:lpstr>
      <vt:lpstr>Films allemands connus récents :           </vt:lpstr>
      <vt:lpstr>Présentation PowerPoint</vt:lpstr>
      <vt:lpstr>FAIT PAR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22</cp:revision>
  <dcterms:created xsi:type="dcterms:W3CDTF">2017-04-04T11:34:07Z</dcterms:created>
  <dcterms:modified xsi:type="dcterms:W3CDTF">2017-04-29T15:50:09Z</dcterms:modified>
</cp:coreProperties>
</file>